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1"/>
  </p:notesMasterIdLst>
  <p:sldIdLst>
    <p:sldId id="257" r:id="rId2"/>
    <p:sldId id="265" r:id="rId3"/>
    <p:sldId id="350" r:id="rId4"/>
    <p:sldId id="349" r:id="rId5"/>
    <p:sldId id="341" r:id="rId6"/>
    <p:sldId id="362" r:id="rId7"/>
    <p:sldId id="361" r:id="rId8"/>
    <p:sldId id="351" r:id="rId9"/>
    <p:sldId id="357" r:id="rId10"/>
    <p:sldId id="334" r:id="rId11"/>
    <p:sldId id="354" r:id="rId12"/>
    <p:sldId id="355" r:id="rId13"/>
    <p:sldId id="358" r:id="rId14"/>
    <p:sldId id="352" r:id="rId15"/>
    <p:sldId id="283" r:id="rId16"/>
    <p:sldId id="353" r:id="rId17"/>
    <p:sldId id="363" r:id="rId18"/>
    <p:sldId id="364" r:id="rId19"/>
    <p:sldId id="359" r:id="rId20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00"/>
    <a:srgbClr val="42C7AE"/>
    <a:srgbClr val="7EE27E"/>
    <a:srgbClr val="69D98F"/>
    <a:srgbClr val="F9F9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/>
    <p:restoredTop sz="94699"/>
  </p:normalViewPr>
  <p:slideViewPr>
    <p:cSldViewPr snapToGrid="0" snapToObjects="1">
      <p:cViewPr varScale="1">
        <p:scale>
          <a:sx n="83" d="100"/>
          <a:sy n="83" d="100"/>
        </p:scale>
        <p:origin x="955" y="6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47333664250798E-2"/>
          <c:y val="0.13582762736930701"/>
          <c:w val="0.91874796503659895"/>
          <c:h val="0.69430989913579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개발자 필요 인력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2020년</c:v>
                </c:pt>
                <c:pt idx="1">
                  <c:v>2021년</c:v>
                </c:pt>
                <c:pt idx="2">
                  <c:v>2022년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4967</c:v>
                </c:pt>
                <c:pt idx="1">
                  <c:v>9453</c:v>
                </c:pt>
                <c:pt idx="2">
                  <c:v>14514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8-46F0-A53B-0BCFA068F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4"/>
        <c:axId val="982395520"/>
        <c:axId val="982398352"/>
      </c:barChart>
      <c:catAx>
        <c:axId val="98239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982398352"/>
        <c:crosses val="autoZero"/>
        <c:auto val="1"/>
        <c:lblAlgn val="ctr"/>
        <c:lblOffset val="100"/>
        <c:noMultiLvlLbl val="0"/>
      </c:catAx>
      <c:valAx>
        <c:axId val="98239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98239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 noProof="0">
          <a:latin typeface="+mn-lt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7707A-55F4-3D4E-B0C4-ACB831BA7CC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BED9E-78BD-4C4E-B037-F792E5B3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1" y="2389412"/>
            <a:ext cx="4187371" cy="1783443"/>
          </a:xfrm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275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2391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25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2" y="1432831"/>
            <a:ext cx="5069272" cy="10287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74639" y="0"/>
            <a:ext cx="5117361" cy="6858000"/>
          </a:xfrm>
          <a:custGeom>
            <a:avLst/>
            <a:gdLst>
              <a:gd name="connsiteX0" fmla="*/ 1551265 w 5117361"/>
              <a:gd name="connsiteY0" fmla="*/ 0 h 6858000"/>
              <a:gd name="connsiteX1" fmla="*/ 5117361 w 5117361"/>
              <a:gd name="connsiteY1" fmla="*/ 0 h 6858000"/>
              <a:gd name="connsiteX2" fmla="*/ 5117361 w 5117361"/>
              <a:gd name="connsiteY2" fmla="*/ 6858000 h 6858000"/>
              <a:gd name="connsiteX3" fmla="*/ 1551265 w 5117361"/>
              <a:gd name="connsiteY3" fmla="*/ 6858000 h 6858000"/>
              <a:gd name="connsiteX4" fmla="*/ 1496804 w 5117361"/>
              <a:gd name="connsiteY4" fmla="*/ 6810825 h 6858000"/>
              <a:gd name="connsiteX5" fmla="*/ 0 w 5117361"/>
              <a:gd name="connsiteY5" fmla="*/ 3429000 h 6858000"/>
              <a:gd name="connsiteX6" fmla="*/ 1496804 w 5117361"/>
              <a:gd name="connsiteY6" fmla="*/ 471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7361" h="6858000">
                <a:moveTo>
                  <a:pt x="1551265" y="0"/>
                </a:moveTo>
                <a:lnTo>
                  <a:pt x="5117361" y="0"/>
                </a:lnTo>
                <a:lnTo>
                  <a:pt x="5117361" y="6858000"/>
                </a:lnTo>
                <a:lnTo>
                  <a:pt x="1551265" y="6858000"/>
                </a:lnTo>
                <a:lnTo>
                  <a:pt x="1496804" y="6810825"/>
                </a:lnTo>
                <a:cubicBezTo>
                  <a:pt x="577286" y="5975085"/>
                  <a:pt x="0" y="4769459"/>
                  <a:pt x="0" y="3429000"/>
                </a:cubicBezTo>
                <a:cubicBezTo>
                  <a:pt x="0" y="2088542"/>
                  <a:pt x="577286" y="882916"/>
                  <a:pt x="1496804" y="47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596572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81643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2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5883284" y="1060173"/>
            <a:ext cx="7261609" cy="726160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36930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877287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4" y="1277827"/>
            <a:ext cx="7881706" cy="4627673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109454" y="1602012"/>
            <a:ext cx="5952246" cy="37319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1" y="2389412"/>
            <a:ext cx="4187371" cy="1783443"/>
          </a:xfrm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/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6571" y="1432831"/>
            <a:ext cx="9833429" cy="102870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 smtClean="0"/>
              <a:t>Your title here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96571" y="2675617"/>
            <a:ext cx="9833429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Write here subtitle</a:t>
            </a:r>
          </a:p>
          <a:p>
            <a:pPr lvl="1"/>
            <a:r>
              <a:rPr lang="en-US" dirty="0" smtClean="0"/>
              <a:t>Write here subtitle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Write here text</a:t>
            </a:r>
          </a:p>
          <a:p>
            <a:pPr lvl="3"/>
            <a:r>
              <a:rPr lang="en-US" dirty="0" smtClean="0"/>
              <a:t>Write here text</a:t>
            </a:r>
          </a:p>
          <a:p>
            <a:pPr lvl="4"/>
            <a:r>
              <a:rPr lang="en-US" dirty="0" smtClean="0"/>
              <a:t>Write here text 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86457" y="379715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803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Oval 4"/>
          <p:cNvSpPr/>
          <p:nvPr userDrawn="1"/>
        </p:nvSpPr>
        <p:spPr>
          <a:xfrm>
            <a:off x="11458267" y="308240"/>
            <a:ext cx="370114" cy="370114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9" r:id="rId2"/>
    <p:sldLayoutId id="2147484008" r:id="rId3"/>
    <p:sldLayoutId id="2147484014" r:id="rId4"/>
    <p:sldLayoutId id="2147484020" r:id="rId5"/>
    <p:sldLayoutId id="2147484052" r:id="rId6"/>
    <p:sldLayoutId id="2147484046" r:id="rId7"/>
  </p:sldLayoutIdLst>
  <p:transition spd="slow">
    <p:push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18" rtl="0" eaLnBrk="1" latinLnBrk="0" hangingPunct="1">
        <a:lnSpc>
          <a:spcPct val="75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9" pos="7200">
          <p15:clr>
            <a:srgbClr val="F26B43"/>
          </p15:clr>
        </p15:guide>
        <p15:guide id="48" pos="1005" userDrawn="1">
          <p15:clr>
            <a:srgbClr val="F26B43"/>
          </p15:clr>
        </p15:guide>
        <p15:guide id="51" orient="horz" pos="10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686378" y="2112295"/>
            <a:ext cx="3182738" cy="3009846"/>
          </a:xfrm>
          <a:prstGeom prst="ellipse">
            <a:avLst/>
          </a:prstGeom>
          <a:solidFill>
            <a:srgbClr val="FFC000">
              <a:alpha val="17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41417" y="1040053"/>
            <a:ext cx="4603901" cy="3938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941417" y="913358"/>
            <a:ext cx="4664671" cy="40006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b="0" i="1" kern="120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altLang="ko-KR" sz="33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lang="ko-KR" altLang="en-US" sz="3300" b="1" i="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3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포트폴리오의 </a:t>
            </a:r>
            <a:r>
              <a:rPr lang="ko-KR" altLang="en-US" sz="3300" b="1" i="0" dirty="0" smtClean="0">
                <a:solidFill>
                  <a:srgbClr val="FF95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것</a:t>
            </a:r>
            <a:endParaRPr lang="en-US" sz="3300" b="1" i="0" dirty="0" smtClean="0">
              <a:solidFill>
                <a:srgbClr val="FF95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17" y="2983995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/>
          <p:cNvGrpSpPr/>
          <p:nvPr/>
        </p:nvGrpSpPr>
        <p:grpSpPr>
          <a:xfrm>
            <a:off x="3443014" y="5333157"/>
            <a:ext cx="5688623" cy="1170314"/>
            <a:chOff x="3443014" y="5333157"/>
            <a:chExt cx="5688623" cy="1170314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3443014" y="5742748"/>
              <a:ext cx="5688623" cy="760723"/>
            </a:xfrm>
            <a:prstGeom prst="rect">
              <a:avLst/>
            </a:prstGeom>
            <a:effectLst/>
          </p:spPr>
          <p:txBody>
            <a:bodyPr vert="horz" lIns="0" tIns="192024" rIns="0" bIns="0" rtlCol="0" anchor="t" anchorCtr="0">
              <a:noAutofit/>
            </a:bodyPr>
            <a:lstStyle>
              <a:lvl1pPr algn="l" defTabSz="914318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3600" kern="1200" spc="-1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20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명도균</a:t>
              </a: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0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유진우</a:t>
              </a: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김민혁 </a:t>
              </a:r>
              <a:r>
                <a:rPr lang="ko-KR" altLang="en-US" sz="20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류건희</a:t>
              </a: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전의수</a:t>
              </a:r>
              <a:endParaRPr 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>
            <a:xfrm>
              <a:off x="5681956" y="5333157"/>
              <a:ext cx="1183591" cy="500891"/>
            </a:xfrm>
            <a:prstGeom prst="rect">
              <a:avLst/>
            </a:prstGeom>
            <a:effectLst/>
          </p:spPr>
          <p:txBody>
            <a:bodyPr vert="horz" lIns="0" tIns="192024" rIns="0" bIns="0" rtlCol="0" anchor="t" anchorCtr="0">
              <a:noAutofit/>
            </a:bodyPr>
            <a:lstStyle>
              <a:lvl1pPr algn="l" defTabSz="914318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3600" kern="1200" spc="-1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B104</a:t>
              </a:r>
              <a:endParaRPr 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9517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607" y="1518388"/>
            <a:ext cx="4187371" cy="164044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Interactive</a:t>
            </a:r>
            <a:b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portfolio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8599" y="4170767"/>
            <a:ext cx="3248473" cy="5944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사용자가 작성한 코드의 결과를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바로 확인할 수 있게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9663" y="3681913"/>
            <a:ext cx="181383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Code box, Result box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" r="5084"/>
          <a:stretch>
            <a:fillRect/>
          </a:stretch>
        </p:blipFill>
        <p:spPr/>
      </p:pic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86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607" y="2032736"/>
            <a:ext cx="4187371" cy="95464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Export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19420" y="4170767"/>
            <a:ext cx="2997607" cy="11264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사용자의 기호에 맞게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pdf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추출 기능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 코드 추출 기능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 Page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생성 기능을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9084" y="3681913"/>
            <a:ext cx="1588576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b="1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PDF / HTML / WEB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76" y="3681913"/>
            <a:ext cx="1110493" cy="111049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272" y="3682266"/>
            <a:ext cx="1110140" cy="11101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5" y="3682266"/>
            <a:ext cx="1110140" cy="11101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아래쪽 화살표 14"/>
          <p:cNvSpPr/>
          <p:nvPr/>
        </p:nvSpPr>
        <p:spPr>
          <a:xfrm>
            <a:off x="7814714" y="2918247"/>
            <a:ext cx="489816" cy="466113"/>
          </a:xfrm>
          <a:prstGeom prst="downArrow">
            <a:avLst>
              <a:gd name="adj1" fmla="val 30368"/>
              <a:gd name="adj2" fmla="val 46825"/>
            </a:avLst>
          </a:prstGeom>
          <a:solidFill>
            <a:srgbClr val="FF9500">
              <a:alpha val="66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1811317"/>
            <a:ext cx="2942322" cy="8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00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607" y="1947450"/>
            <a:ext cx="4187371" cy="10278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Multi Page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8599" y="4170767"/>
            <a:ext cx="3248473" cy="5944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여러 페이지를 생성하고 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 간 이동 가능하게 기능을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9663" y="3681913"/>
            <a:ext cx="1960986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Navigation, Multi Page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" b="1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8710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607" y="2116267"/>
            <a:ext cx="4187371" cy="76761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Templates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8599" y="4170767"/>
            <a:ext cx="3248473" cy="5944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개발자들이 선호하는 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템플릿을 제공하고 공유할 수 있습니다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5440" y="3681913"/>
            <a:ext cx="2429704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Share and Use the Template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r="3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7604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450055" y="1655065"/>
            <a:ext cx="4770780" cy="3227398"/>
            <a:chOff x="6450055" y="1392204"/>
            <a:chExt cx="4770780" cy="3227398"/>
          </a:xfrm>
        </p:grpSpPr>
        <p:sp>
          <p:nvSpPr>
            <p:cNvPr id="18" name="Oval 17"/>
            <p:cNvSpPr/>
            <p:nvPr/>
          </p:nvSpPr>
          <p:spPr>
            <a:xfrm>
              <a:off x="7211323" y="1942662"/>
              <a:ext cx="2676940" cy="2676940"/>
            </a:xfrm>
            <a:prstGeom prst="ellipse">
              <a:avLst/>
            </a:prstGeom>
            <a:solidFill>
              <a:srgbClr val="FF95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804275" y="4119775"/>
              <a:ext cx="416560" cy="416560"/>
            </a:xfrm>
            <a:prstGeom prst="ellipse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450055" y="1392204"/>
              <a:ext cx="1100917" cy="110091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69076" y="2772885"/>
              <a:ext cx="1961434" cy="1015663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altLang="ko-KR" sz="30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charset="0"/>
                </a:rPr>
                <a:t>Devfolio</a:t>
              </a:r>
              <a:endParaRPr lang="en-US" altLang="ko-KR" sz="3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endParaRPr>
            </a:p>
            <a:p>
              <a:pPr algn="ctr"/>
              <a:r>
                <a:rPr lang="en-US" sz="3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charset="0"/>
                </a:rPr>
                <a:t>Tech stack</a:t>
              </a:r>
              <a:endParaRPr lang="en-US" sz="3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95" y="2910354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632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61" y="577991"/>
            <a:ext cx="6901296" cy="5968343"/>
          </a:xfrm>
          <a:prstGeom prst="rect">
            <a:avLst/>
          </a:prstGeom>
        </p:spPr>
      </p:pic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>
            <a:off x="297790" y="2408419"/>
            <a:ext cx="4187371" cy="95464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 stack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3378" y="3840647"/>
            <a:ext cx="3495379" cy="3508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</a:t>
            </a:r>
            <a:r>
              <a:rPr lang="en-US" altLang="ko-KR" sz="1400" dirty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다음과 같은 기술 스택을 사용합니다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688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450055" y="1655065"/>
            <a:ext cx="4770780" cy="3227398"/>
            <a:chOff x="6450055" y="1392204"/>
            <a:chExt cx="4770780" cy="3227398"/>
          </a:xfrm>
        </p:grpSpPr>
        <p:sp>
          <p:nvSpPr>
            <p:cNvPr id="18" name="Oval 17"/>
            <p:cNvSpPr/>
            <p:nvPr/>
          </p:nvSpPr>
          <p:spPr>
            <a:xfrm>
              <a:off x="7211323" y="1942662"/>
              <a:ext cx="2676940" cy="2676940"/>
            </a:xfrm>
            <a:prstGeom prst="ellipse">
              <a:avLst/>
            </a:prstGeom>
            <a:solidFill>
              <a:srgbClr val="FF95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804275" y="4119775"/>
              <a:ext cx="416560" cy="416560"/>
            </a:xfrm>
            <a:prstGeom prst="ellipse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450055" y="1392204"/>
              <a:ext cx="1100917" cy="110091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82994" y="2965246"/>
              <a:ext cx="2133597" cy="630942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r>
                <a:rPr lang="en-US" sz="35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charset="0"/>
                </a:rPr>
                <a:t>Milestone</a:t>
              </a:r>
              <a:endParaRPr lang="en-US" sz="3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20" y="2910355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815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8437502" y="2801337"/>
            <a:ext cx="2667785" cy="512125"/>
          </a:xfrm>
        </p:spPr>
        <p:txBody>
          <a:bodyPr/>
          <a:lstStyle/>
          <a:p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rPr>
              <a:t>Milestone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0660" y="4199928"/>
            <a:ext cx="3413453" cy="3508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개발을 위한 </a:t>
            </a:r>
            <a:r>
              <a:rPr lang="en-US" altLang="ko-KR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진행 상황입니다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31767" y="3720727"/>
            <a:ext cx="1884234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Development Process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3" y="528754"/>
            <a:ext cx="6235850" cy="588896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8551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49202" y="4230730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명도균</a:t>
            </a:r>
            <a:r>
              <a:rPr lang="ko-KR" altLang="en-US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팀장</a:t>
            </a:r>
            <a:r>
              <a:rPr lang="en-US" altLang="ko-KR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en-US" sz="13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</a:t>
            </a:r>
            <a:endParaRPr lang="en-US" sz="13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68205" y="1068938"/>
            <a:ext cx="3321785" cy="466610"/>
          </a:xfrm>
          <a:prstGeom prst="rect">
            <a:avLst/>
          </a:prstGeom>
          <a:effectLst/>
        </p:spPr>
        <p:txBody>
          <a:bodyPr/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Meet Our Team</a:t>
            </a:r>
            <a:endParaRPr 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85188" y="2341809"/>
            <a:ext cx="1627661" cy="1751023"/>
            <a:chOff x="2885188" y="2253301"/>
            <a:chExt cx="1627661" cy="1751023"/>
          </a:xfrm>
        </p:grpSpPr>
        <p:sp>
          <p:nvSpPr>
            <p:cNvPr id="5" name="타원 4"/>
            <p:cNvSpPr/>
            <p:nvPr/>
          </p:nvSpPr>
          <p:spPr>
            <a:xfrm>
              <a:off x="2885188" y="2332794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391" t="-6761" r="-8491" b="7290"/>
            <a:stretch/>
          </p:blipFill>
          <p:spPr>
            <a:xfrm>
              <a:off x="2899364" y="2253301"/>
              <a:ext cx="1571989" cy="1751023"/>
            </a:xfrm>
            <a:prstGeom prst="ellipse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5160639" y="2465171"/>
            <a:ext cx="1627661" cy="1627661"/>
            <a:chOff x="4984677" y="2553678"/>
            <a:chExt cx="1627661" cy="1627661"/>
          </a:xfrm>
        </p:grpSpPr>
        <p:sp>
          <p:nvSpPr>
            <p:cNvPr id="19" name="타원 18"/>
            <p:cNvSpPr/>
            <p:nvPr/>
          </p:nvSpPr>
          <p:spPr>
            <a:xfrm>
              <a:off x="4984677" y="2553678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26" t="1216" r="-8547" b="9731"/>
            <a:stretch/>
          </p:blipFill>
          <p:spPr>
            <a:xfrm>
              <a:off x="5005667" y="2595430"/>
              <a:ext cx="1601921" cy="1556894"/>
            </a:xfrm>
            <a:prstGeom prst="ellipse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474724" y="2465171"/>
            <a:ext cx="1627661" cy="1627661"/>
            <a:chOff x="639701" y="2410900"/>
            <a:chExt cx="1627661" cy="1627661"/>
          </a:xfrm>
        </p:grpSpPr>
        <p:sp>
          <p:nvSpPr>
            <p:cNvPr id="22" name="타원 21"/>
            <p:cNvSpPr/>
            <p:nvPr/>
          </p:nvSpPr>
          <p:spPr>
            <a:xfrm>
              <a:off x="639701" y="2410900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826" t="-3880" r="8415" b="2803"/>
            <a:stretch/>
          </p:blipFill>
          <p:spPr>
            <a:xfrm>
              <a:off x="645043" y="2433682"/>
              <a:ext cx="1620684" cy="1599549"/>
            </a:xfrm>
            <a:prstGeom prst="ellipse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7436090" y="2436156"/>
            <a:ext cx="1627661" cy="1627661"/>
            <a:chOff x="7344202" y="2446341"/>
            <a:chExt cx="1627661" cy="1627661"/>
          </a:xfrm>
        </p:grpSpPr>
        <p:sp>
          <p:nvSpPr>
            <p:cNvPr id="24" name="타원 23"/>
            <p:cNvSpPr/>
            <p:nvPr/>
          </p:nvSpPr>
          <p:spPr>
            <a:xfrm>
              <a:off x="7344202" y="2446341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75" t="7472" r="9132" b="-415"/>
            <a:stretch/>
          </p:blipFill>
          <p:spPr>
            <a:xfrm>
              <a:off x="7358459" y="2451496"/>
              <a:ext cx="1587065" cy="1587065"/>
            </a:xfrm>
            <a:prstGeom prst="ellipse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9848667" y="2424135"/>
            <a:ext cx="1629678" cy="1651703"/>
            <a:chOff x="9756779" y="2314981"/>
            <a:chExt cx="1629678" cy="1651703"/>
          </a:xfrm>
        </p:grpSpPr>
        <p:sp>
          <p:nvSpPr>
            <p:cNvPr id="23" name="타원 22"/>
            <p:cNvSpPr/>
            <p:nvPr/>
          </p:nvSpPr>
          <p:spPr>
            <a:xfrm>
              <a:off x="9756779" y="2314981"/>
              <a:ext cx="1627661" cy="16276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969" t="-9383" r="-21355" b="693"/>
            <a:stretch/>
          </p:blipFill>
          <p:spPr>
            <a:xfrm>
              <a:off x="9768937" y="2332074"/>
              <a:ext cx="1617520" cy="1634610"/>
            </a:xfrm>
            <a:prstGeom prst="ellipse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3022312" y="4173679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김민혁</a:t>
            </a:r>
            <a:endParaRPr lang="en-US" altLang="ko-KR" sz="13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sz="13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Backend</a:t>
            </a:r>
            <a:endParaRPr lang="en-US" sz="13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97763" y="4235360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류건희</a:t>
            </a:r>
            <a:endParaRPr lang="en-US" altLang="ko-KR" sz="1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300" dirty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Backend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67173" y="4206345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유진우</a:t>
            </a:r>
            <a:endParaRPr lang="en-US" altLang="ko-KR" sz="13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sz="13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</a:t>
            </a:r>
            <a:endParaRPr lang="en-US" sz="13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85791" y="4206345"/>
            <a:ext cx="1353411" cy="5724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전의수</a:t>
            </a:r>
            <a:endParaRPr lang="en-US" altLang="ko-KR" sz="13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sz="13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</a:t>
            </a:r>
            <a:endParaRPr lang="en-US" sz="13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428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7" r="3080"/>
          <a:stretch/>
        </p:blipFill>
        <p:spPr>
          <a:xfrm flipH="1">
            <a:off x="656569" y="2393473"/>
            <a:ext cx="5144122" cy="446452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67" y="2520548"/>
            <a:ext cx="4566505" cy="1256159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993434" y="3776707"/>
            <a:ext cx="4187371" cy="95464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궁금한 것 물어보세요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Oval 17"/>
          <p:cNvSpPr/>
          <p:nvPr/>
        </p:nvSpPr>
        <p:spPr>
          <a:xfrm>
            <a:off x="6280960" y="1563961"/>
            <a:ext cx="3707102" cy="3720216"/>
          </a:xfrm>
          <a:prstGeom prst="ellipse">
            <a:avLst/>
          </a:prstGeom>
          <a:solidFill>
            <a:srgbClr val="FF9500">
              <a:alpha val="2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44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3" r="25123"/>
          <a:stretch>
            <a:fillRect/>
          </a:stretch>
        </p:blipFill>
        <p:spPr/>
      </p:pic>
      <p:sp>
        <p:nvSpPr>
          <p:cNvPr id="15" name="TextBox 14"/>
          <p:cNvSpPr txBox="1"/>
          <p:nvPr/>
        </p:nvSpPr>
        <p:spPr>
          <a:xfrm>
            <a:off x="2962234" y="1450664"/>
            <a:ext cx="1038746" cy="43088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ko-KR" altLang="en-US" sz="2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기획 배경</a:t>
            </a:r>
            <a:endParaRPr 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17" name="Oval 14"/>
          <p:cNvSpPr/>
          <p:nvPr/>
        </p:nvSpPr>
        <p:spPr>
          <a:xfrm>
            <a:off x="2237481" y="1406902"/>
            <a:ext cx="519911" cy="519911"/>
          </a:xfrm>
          <a:prstGeom prst="ellipse">
            <a:avLst/>
          </a:prstGeom>
          <a:solidFill>
            <a:srgbClr val="FF9500">
              <a:alpha val="41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charset="0"/>
              </a:rPr>
              <a:t>01</a:t>
            </a:r>
            <a:endParaRPr lang="en-US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charset="0"/>
            </a:endParaRPr>
          </a:p>
        </p:txBody>
      </p:sp>
      <p:sp>
        <p:nvSpPr>
          <p:cNvPr id="18" name="Freeform 15"/>
          <p:cNvSpPr/>
          <p:nvPr/>
        </p:nvSpPr>
        <p:spPr>
          <a:xfrm>
            <a:off x="2368868" y="1413988"/>
            <a:ext cx="437910" cy="512825"/>
          </a:xfrm>
          <a:custGeom>
            <a:avLst/>
            <a:gdLst>
              <a:gd name="connsiteX0" fmla="*/ 1737753 w 3475506"/>
              <a:gd name="connsiteY0" fmla="*/ 0 h 4070075"/>
              <a:gd name="connsiteX1" fmla="*/ 1828147 w 3475506"/>
              <a:gd name="connsiteY1" fmla="*/ 13795 h 4070075"/>
              <a:gd name="connsiteX2" fmla="*/ 3475506 w 3475506"/>
              <a:gd name="connsiteY2" fmla="*/ 2035037 h 4070075"/>
              <a:gd name="connsiteX3" fmla="*/ 1828147 w 3475506"/>
              <a:gd name="connsiteY3" fmla="*/ 4056279 h 4070075"/>
              <a:gd name="connsiteX4" fmla="*/ 1737753 w 3475506"/>
              <a:gd name="connsiteY4" fmla="*/ 4070075 h 4070075"/>
              <a:gd name="connsiteX5" fmla="*/ 1647360 w 3475506"/>
              <a:gd name="connsiteY5" fmla="*/ 4056279 h 4070075"/>
              <a:gd name="connsiteX6" fmla="*/ 0 w 3475506"/>
              <a:gd name="connsiteY6" fmla="*/ 2035037 h 4070075"/>
              <a:gd name="connsiteX7" fmla="*/ 1647360 w 3475506"/>
              <a:gd name="connsiteY7" fmla="*/ 13795 h 40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5506" h="4070075">
                <a:moveTo>
                  <a:pt x="1737753" y="0"/>
                </a:moveTo>
                <a:lnTo>
                  <a:pt x="1828147" y="13795"/>
                </a:lnTo>
                <a:cubicBezTo>
                  <a:pt x="2768293" y="206177"/>
                  <a:pt x="3475506" y="1038018"/>
                  <a:pt x="3475506" y="2035037"/>
                </a:cubicBezTo>
                <a:cubicBezTo>
                  <a:pt x="3475506" y="3032057"/>
                  <a:pt x="2768293" y="3863898"/>
                  <a:pt x="1828147" y="4056279"/>
                </a:cubicBezTo>
                <a:lnTo>
                  <a:pt x="1737753" y="4070075"/>
                </a:lnTo>
                <a:lnTo>
                  <a:pt x="1647360" y="4056279"/>
                </a:lnTo>
                <a:cubicBezTo>
                  <a:pt x="707213" y="3863898"/>
                  <a:pt x="0" y="3032057"/>
                  <a:pt x="0" y="2035037"/>
                </a:cubicBezTo>
                <a:cubicBezTo>
                  <a:pt x="0" y="1038018"/>
                  <a:pt x="707213" y="206177"/>
                  <a:pt x="1647360" y="1379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965290" y="2587281"/>
            <a:ext cx="1115690" cy="43088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en-US" sz="2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Devfolio</a:t>
            </a:r>
            <a:endParaRPr 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5290" y="3631697"/>
            <a:ext cx="2556662" cy="43088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en-US" sz="2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Devfolio</a:t>
            </a:r>
            <a:r>
              <a:rPr lang="en-US" sz="2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 </a:t>
            </a:r>
            <a:r>
              <a:rPr lang="en-US" sz="2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Techstack</a:t>
            </a:r>
            <a:endParaRPr 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28" name="Oval 14"/>
          <p:cNvSpPr/>
          <p:nvPr/>
        </p:nvSpPr>
        <p:spPr>
          <a:xfrm>
            <a:off x="2240537" y="2478660"/>
            <a:ext cx="519911" cy="519911"/>
          </a:xfrm>
          <a:prstGeom prst="ellipse">
            <a:avLst/>
          </a:prstGeom>
          <a:solidFill>
            <a:srgbClr val="FF9500">
              <a:alpha val="68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charset="0"/>
              </a:rPr>
              <a:t>02</a:t>
            </a:r>
            <a:endParaRPr lang="en-US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charset="0"/>
            </a:endParaRPr>
          </a:p>
        </p:txBody>
      </p:sp>
      <p:sp>
        <p:nvSpPr>
          <p:cNvPr id="29" name="Freeform 15"/>
          <p:cNvSpPr/>
          <p:nvPr/>
        </p:nvSpPr>
        <p:spPr>
          <a:xfrm>
            <a:off x="2371924" y="2485746"/>
            <a:ext cx="437910" cy="512825"/>
          </a:xfrm>
          <a:custGeom>
            <a:avLst/>
            <a:gdLst>
              <a:gd name="connsiteX0" fmla="*/ 1737753 w 3475506"/>
              <a:gd name="connsiteY0" fmla="*/ 0 h 4070075"/>
              <a:gd name="connsiteX1" fmla="*/ 1828147 w 3475506"/>
              <a:gd name="connsiteY1" fmla="*/ 13795 h 4070075"/>
              <a:gd name="connsiteX2" fmla="*/ 3475506 w 3475506"/>
              <a:gd name="connsiteY2" fmla="*/ 2035037 h 4070075"/>
              <a:gd name="connsiteX3" fmla="*/ 1828147 w 3475506"/>
              <a:gd name="connsiteY3" fmla="*/ 4056279 h 4070075"/>
              <a:gd name="connsiteX4" fmla="*/ 1737753 w 3475506"/>
              <a:gd name="connsiteY4" fmla="*/ 4070075 h 4070075"/>
              <a:gd name="connsiteX5" fmla="*/ 1647360 w 3475506"/>
              <a:gd name="connsiteY5" fmla="*/ 4056279 h 4070075"/>
              <a:gd name="connsiteX6" fmla="*/ 0 w 3475506"/>
              <a:gd name="connsiteY6" fmla="*/ 2035037 h 4070075"/>
              <a:gd name="connsiteX7" fmla="*/ 1647360 w 3475506"/>
              <a:gd name="connsiteY7" fmla="*/ 13795 h 40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5506" h="4070075">
                <a:moveTo>
                  <a:pt x="1737753" y="0"/>
                </a:moveTo>
                <a:lnTo>
                  <a:pt x="1828147" y="13795"/>
                </a:lnTo>
                <a:cubicBezTo>
                  <a:pt x="2768293" y="206177"/>
                  <a:pt x="3475506" y="1038018"/>
                  <a:pt x="3475506" y="2035037"/>
                </a:cubicBezTo>
                <a:cubicBezTo>
                  <a:pt x="3475506" y="3032057"/>
                  <a:pt x="2768293" y="3863898"/>
                  <a:pt x="1828147" y="4056279"/>
                </a:cubicBezTo>
                <a:lnTo>
                  <a:pt x="1737753" y="4070075"/>
                </a:lnTo>
                <a:lnTo>
                  <a:pt x="1647360" y="4056279"/>
                </a:lnTo>
                <a:cubicBezTo>
                  <a:pt x="707213" y="3863898"/>
                  <a:pt x="0" y="3032057"/>
                  <a:pt x="0" y="2035037"/>
                </a:cubicBezTo>
                <a:cubicBezTo>
                  <a:pt x="0" y="1038018"/>
                  <a:pt x="707213" y="206177"/>
                  <a:pt x="1647360" y="1379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4"/>
          <p:cNvSpPr/>
          <p:nvPr/>
        </p:nvSpPr>
        <p:spPr>
          <a:xfrm>
            <a:off x="2240537" y="3555198"/>
            <a:ext cx="519911" cy="519911"/>
          </a:xfrm>
          <a:prstGeom prst="ellipse">
            <a:avLst/>
          </a:prstGeom>
          <a:solidFill>
            <a:srgbClr val="FF9500">
              <a:alpha val="83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charset="0"/>
              </a:rPr>
              <a:t>03</a:t>
            </a:r>
            <a:endParaRPr lang="en-US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charset="0"/>
            </a:endParaRPr>
          </a:p>
        </p:txBody>
      </p:sp>
      <p:sp>
        <p:nvSpPr>
          <p:cNvPr id="31" name="Freeform 15"/>
          <p:cNvSpPr/>
          <p:nvPr/>
        </p:nvSpPr>
        <p:spPr>
          <a:xfrm>
            <a:off x="2385992" y="3562284"/>
            <a:ext cx="437910" cy="512825"/>
          </a:xfrm>
          <a:custGeom>
            <a:avLst/>
            <a:gdLst>
              <a:gd name="connsiteX0" fmla="*/ 1737753 w 3475506"/>
              <a:gd name="connsiteY0" fmla="*/ 0 h 4070075"/>
              <a:gd name="connsiteX1" fmla="*/ 1828147 w 3475506"/>
              <a:gd name="connsiteY1" fmla="*/ 13795 h 4070075"/>
              <a:gd name="connsiteX2" fmla="*/ 3475506 w 3475506"/>
              <a:gd name="connsiteY2" fmla="*/ 2035037 h 4070075"/>
              <a:gd name="connsiteX3" fmla="*/ 1828147 w 3475506"/>
              <a:gd name="connsiteY3" fmla="*/ 4056279 h 4070075"/>
              <a:gd name="connsiteX4" fmla="*/ 1737753 w 3475506"/>
              <a:gd name="connsiteY4" fmla="*/ 4070075 h 4070075"/>
              <a:gd name="connsiteX5" fmla="*/ 1647360 w 3475506"/>
              <a:gd name="connsiteY5" fmla="*/ 4056279 h 4070075"/>
              <a:gd name="connsiteX6" fmla="*/ 0 w 3475506"/>
              <a:gd name="connsiteY6" fmla="*/ 2035037 h 4070075"/>
              <a:gd name="connsiteX7" fmla="*/ 1647360 w 3475506"/>
              <a:gd name="connsiteY7" fmla="*/ 13795 h 40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5506" h="4070075">
                <a:moveTo>
                  <a:pt x="1737753" y="0"/>
                </a:moveTo>
                <a:lnTo>
                  <a:pt x="1828147" y="13795"/>
                </a:lnTo>
                <a:cubicBezTo>
                  <a:pt x="2768293" y="206177"/>
                  <a:pt x="3475506" y="1038018"/>
                  <a:pt x="3475506" y="2035037"/>
                </a:cubicBezTo>
                <a:cubicBezTo>
                  <a:pt x="3475506" y="3032057"/>
                  <a:pt x="2768293" y="3863898"/>
                  <a:pt x="1828147" y="4056279"/>
                </a:cubicBezTo>
                <a:lnTo>
                  <a:pt x="1737753" y="4070075"/>
                </a:lnTo>
                <a:lnTo>
                  <a:pt x="1647360" y="4056279"/>
                </a:lnTo>
                <a:cubicBezTo>
                  <a:pt x="707213" y="3863898"/>
                  <a:pt x="0" y="3032057"/>
                  <a:pt x="0" y="2035037"/>
                </a:cubicBezTo>
                <a:cubicBezTo>
                  <a:pt x="0" y="1038018"/>
                  <a:pt x="707213" y="206177"/>
                  <a:pt x="1647360" y="1379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965290" y="4709105"/>
            <a:ext cx="1340110" cy="43088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en-US" sz="22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Milestone</a:t>
            </a:r>
            <a:endParaRPr lang="en-US" sz="2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33" name="Oval 14"/>
          <p:cNvSpPr/>
          <p:nvPr/>
        </p:nvSpPr>
        <p:spPr>
          <a:xfrm>
            <a:off x="2240537" y="4632606"/>
            <a:ext cx="519911" cy="519911"/>
          </a:xfrm>
          <a:prstGeom prst="ellipse">
            <a:avLst/>
          </a:prstGeom>
          <a:solidFill>
            <a:srgbClr val="FF95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charset="0"/>
              </a:rPr>
              <a:t>04</a:t>
            </a:r>
            <a:endParaRPr lang="en-US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charset="0"/>
            </a:endParaRPr>
          </a:p>
        </p:txBody>
      </p:sp>
      <p:sp>
        <p:nvSpPr>
          <p:cNvPr id="34" name="Freeform 15"/>
          <p:cNvSpPr/>
          <p:nvPr/>
        </p:nvSpPr>
        <p:spPr>
          <a:xfrm>
            <a:off x="2371924" y="4639692"/>
            <a:ext cx="437910" cy="512825"/>
          </a:xfrm>
          <a:custGeom>
            <a:avLst/>
            <a:gdLst>
              <a:gd name="connsiteX0" fmla="*/ 1737753 w 3475506"/>
              <a:gd name="connsiteY0" fmla="*/ 0 h 4070075"/>
              <a:gd name="connsiteX1" fmla="*/ 1828147 w 3475506"/>
              <a:gd name="connsiteY1" fmla="*/ 13795 h 4070075"/>
              <a:gd name="connsiteX2" fmla="*/ 3475506 w 3475506"/>
              <a:gd name="connsiteY2" fmla="*/ 2035037 h 4070075"/>
              <a:gd name="connsiteX3" fmla="*/ 1828147 w 3475506"/>
              <a:gd name="connsiteY3" fmla="*/ 4056279 h 4070075"/>
              <a:gd name="connsiteX4" fmla="*/ 1737753 w 3475506"/>
              <a:gd name="connsiteY4" fmla="*/ 4070075 h 4070075"/>
              <a:gd name="connsiteX5" fmla="*/ 1647360 w 3475506"/>
              <a:gd name="connsiteY5" fmla="*/ 4056279 h 4070075"/>
              <a:gd name="connsiteX6" fmla="*/ 0 w 3475506"/>
              <a:gd name="connsiteY6" fmla="*/ 2035037 h 4070075"/>
              <a:gd name="connsiteX7" fmla="*/ 1647360 w 3475506"/>
              <a:gd name="connsiteY7" fmla="*/ 13795 h 407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5506" h="4070075">
                <a:moveTo>
                  <a:pt x="1737753" y="0"/>
                </a:moveTo>
                <a:lnTo>
                  <a:pt x="1828147" y="13795"/>
                </a:lnTo>
                <a:cubicBezTo>
                  <a:pt x="2768293" y="206177"/>
                  <a:pt x="3475506" y="1038018"/>
                  <a:pt x="3475506" y="2035037"/>
                </a:cubicBezTo>
                <a:cubicBezTo>
                  <a:pt x="3475506" y="3032057"/>
                  <a:pt x="2768293" y="3863898"/>
                  <a:pt x="1828147" y="4056279"/>
                </a:cubicBezTo>
                <a:lnTo>
                  <a:pt x="1737753" y="4070075"/>
                </a:lnTo>
                <a:lnTo>
                  <a:pt x="1647360" y="4056279"/>
                </a:lnTo>
                <a:cubicBezTo>
                  <a:pt x="707213" y="3863898"/>
                  <a:pt x="0" y="3032057"/>
                  <a:pt x="0" y="2035037"/>
                </a:cubicBezTo>
                <a:cubicBezTo>
                  <a:pt x="0" y="1038018"/>
                  <a:pt x="707213" y="206177"/>
                  <a:pt x="1647360" y="1379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7" y="370923"/>
            <a:ext cx="2231586" cy="61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28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450055" y="1655065"/>
            <a:ext cx="4770780" cy="3227398"/>
            <a:chOff x="6450055" y="1392204"/>
            <a:chExt cx="4770780" cy="3227398"/>
          </a:xfrm>
        </p:grpSpPr>
        <p:sp>
          <p:nvSpPr>
            <p:cNvPr id="18" name="Oval 17"/>
            <p:cNvSpPr/>
            <p:nvPr/>
          </p:nvSpPr>
          <p:spPr>
            <a:xfrm>
              <a:off x="7211323" y="1942662"/>
              <a:ext cx="2676940" cy="2676940"/>
            </a:xfrm>
            <a:prstGeom prst="ellipse">
              <a:avLst/>
            </a:prstGeom>
            <a:solidFill>
              <a:srgbClr val="FF95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804275" y="4119775"/>
              <a:ext cx="416560" cy="416560"/>
            </a:xfrm>
            <a:prstGeom prst="ellipse">
              <a:avLst/>
            </a:prstGeom>
            <a:solidFill>
              <a:srgbClr val="FF95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450055" y="1392204"/>
              <a:ext cx="1100917" cy="110091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50972" y="2926775"/>
              <a:ext cx="1994136" cy="707886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4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" charset="0"/>
                </a:rPr>
                <a:t>기획 배경</a:t>
              </a:r>
              <a:endParaRPr 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05" y="2910355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99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17"/>
          <p:cNvSpPr/>
          <p:nvPr/>
        </p:nvSpPr>
        <p:spPr>
          <a:xfrm>
            <a:off x="7476363" y="2763686"/>
            <a:ext cx="4094314" cy="4094314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86713" y="2115578"/>
            <a:ext cx="5422755" cy="56279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진행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 테스트 준비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CS</a:t>
            </a: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공부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자기소개서 작성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면접 준비</a:t>
            </a:r>
            <a:r>
              <a:rPr lang="en-US" altLang="ko-KR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포트폴리오</a:t>
            </a:r>
            <a:r>
              <a:rPr lang="en-US" altLang="ko-KR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 </a:t>
            </a:r>
            <a:r>
              <a:rPr lang="ko-KR" altLang="en-US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언제 만들지</a:t>
            </a:r>
            <a:r>
              <a:rPr lang="en-US" altLang="ko-KR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sz="2200" b="1" i="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48467" y="518674"/>
            <a:ext cx="4074126" cy="795382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Persona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7" r="3080"/>
          <a:stretch/>
        </p:blipFill>
        <p:spPr>
          <a:xfrm>
            <a:off x="6238321" y="1850619"/>
            <a:ext cx="5769609" cy="50073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8337541" y="1146633"/>
            <a:ext cx="2230813" cy="11499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주니어 개발자 </a:t>
            </a:r>
            <a:endParaRPr lang="en-US" altLang="ko-KR" sz="2800" b="1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건희의 고민</a:t>
            </a:r>
            <a:endParaRPr 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1186712" y="3547519"/>
            <a:ext cx="5422755" cy="83849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b="0" i="1" kern="120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인터넷에 검색해보니 특색 없는 밋밋한 포트폴리오 양식</a:t>
            </a:r>
            <a:endParaRPr lang="en-US" altLang="ko-KR" sz="1800" b="1" i="0" dirty="0" smtClean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만든 포트폴리오 어떻게 생겼을까</a:t>
            </a:r>
            <a:r>
              <a:rPr lang="en-US" altLang="ko-KR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sz="2200" b="1" i="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1186713" y="5019816"/>
            <a:ext cx="5422755" cy="83849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b="0" i="1" kern="120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800" b="1" i="0" dirty="0" smtClean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쉽게 배포할 수 있는 </a:t>
            </a:r>
            <a:r>
              <a:rPr lang="ko-KR" altLang="en-US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포트폴리오 서비스 없을까</a:t>
            </a:r>
            <a:r>
              <a:rPr lang="en-US" altLang="ko-KR" sz="2200" b="1" i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sz="2200" b="1" i="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7613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543" y="2363874"/>
            <a:ext cx="2132131" cy="213213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393640" y="2133041"/>
            <a:ext cx="1322478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Open Sans" charset="0"/>
              </a:rPr>
              <a:t>미리캔버스</a:t>
            </a:r>
            <a:endParaRPr 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Open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3640" y="3057753"/>
            <a:ext cx="3893853" cy="7571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간편로그인으로 복잡한 회원가입 없이 무료로 디자인 제작 가능</a:t>
            </a:r>
            <a:endParaRPr lang="en-US" altLang="ko-KR" sz="1200" dirty="0" smtClean="0">
              <a:solidFill>
                <a:srgbClr val="00B050">
                  <a:alpha val="7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Drag &amp; Drop </a:t>
            </a:r>
            <a:r>
              <a:rPr lang="ko-KR" altLang="en-US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방식으로 쉽게 </a:t>
            </a:r>
            <a:r>
              <a:rPr lang="en-US" altLang="ko-KR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style</a:t>
            </a:r>
            <a:r>
              <a:rPr lang="ko-KR" altLang="en-US" sz="1200" dirty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변경 가능</a:t>
            </a:r>
            <a:endParaRPr lang="en-US" altLang="ko-KR" sz="1200" dirty="0" smtClean="0">
              <a:solidFill>
                <a:srgbClr val="00B050">
                  <a:alpha val="7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00B05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종류의 템플릿을 제공</a:t>
            </a:r>
            <a:endParaRPr lang="en-US" altLang="ko-KR" sz="1200" dirty="0" smtClean="0">
              <a:solidFill>
                <a:srgbClr val="00B050">
                  <a:alpha val="7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그림 개체 틀 2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r="5565"/>
          <a:stretch>
            <a:fillRect/>
          </a:stretch>
        </p:blipFill>
        <p:spPr>
          <a:xfrm>
            <a:off x="2692469" y="1472087"/>
            <a:ext cx="3868694" cy="3867098"/>
          </a:xfrm>
        </p:spPr>
      </p:pic>
      <p:sp>
        <p:nvSpPr>
          <p:cNvPr id="26" name="TextBox 25"/>
          <p:cNvSpPr txBox="1"/>
          <p:nvPr/>
        </p:nvSpPr>
        <p:spPr>
          <a:xfrm>
            <a:off x="7393640" y="2595430"/>
            <a:ext cx="2790827" cy="2663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배너</a:t>
            </a:r>
            <a:r>
              <a:rPr lang="en-US" altLang="ko-KR" sz="10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카드뉴스</a:t>
            </a:r>
            <a:r>
              <a:rPr lang="en-US" altLang="ko-KR" sz="10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포스터 등 디자인 제작 툴</a:t>
            </a:r>
            <a:endParaRPr lang="en-US" sz="1000" dirty="0">
              <a:solidFill>
                <a:schemeClr val="tx2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06699" y="835633"/>
            <a:ext cx="2349207" cy="46661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서비스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93640" y="4083699"/>
            <a:ext cx="3642955" cy="9787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PDF, 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</a:t>
            </a:r>
            <a:r>
              <a:rPr lang="ko-KR" altLang="en-US" sz="1200" dirty="0" err="1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추출기능만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존재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PPT 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템플릿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카드뉴스</a:t>
            </a:r>
            <a:r>
              <a:rPr lang="en-US" altLang="ko-KR" sz="1200" dirty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제작에 최적화 되어있는 디자인 툴</a:t>
            </a:r>
            <a:endParaRPr lang="en-US" altLang="ko-KR" sz="1200" dirty="0" smtClean="0">
              <a:solidFill>
                <a:srgbClr val="FF0000">
                  <a:alpha val="70000"/>
                </a:srgb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 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제작에는 사용할 수 있는 요소들이 한정적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온라인 웹 사이트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(URL)</a:t>
            </a:r>
            <a:r>
              <a:rPr lang="ko-KR" altLang="en-US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제공해주지 않음</a:t>
            </a:r>
            <a:r>
              <a:rPr lang="en-US" altLang="ko-KR" sz="1200" dirty="0" smtClean="0">
                <a:solidFill>
                  <a:srgbClr val="FF0000">
                    <a:alpha val="70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0136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2724" y="4169327"/>
            <a:ext cx="3630551" cy="6093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포트폴리오는 자신의 프로젝트의 압축 </a:t>
            </a:r>
            <a:r>
              <a:rPr lang="ko-KR" alt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요약본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채용 기업에게 주는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첫 인상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＇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2071" y="3861550"/>
            <a:ext cx="142987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포트폴리오의 중요성</a:t>
            </a:r>
            <a:endParaRPr lang="en-US" sz="1400" dirty="0">
              <a:solidFill>
                <a:schemeClr val="accent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14315" y="2435634"/>
            <a:ext cx="4187371" cy="9575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0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Portfolio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336695" y="312576"/>
            <a:ext cx="665198" cy="4945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93" y="689095"/>
            <a:ext cx="3737553" cy="528683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49" y="1012368"/>
            <a:ext cx="3737554" cy="528683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515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9044653"/>
              </p:ext>
            </p:extLst>
          </p:nvPr>
        </p:nvGraphicFramePr>
        <p:xfrm>
          <a:off x="5093954" y="1549657"/>
          <a:ext cx="6136474" cy="448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5016" y="4342662"/>
            <a:ext cx="3630551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시장 규모 확대에 따른 개발자 인력난 현상</a:t>
            </a:r>
            <a:endParaRPr lang="en-US" altLang="ko-KR" sz="1400" dirty="0" smtClean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u="sng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채용 시장도 함께 성장 예정</a:t>
            </a:r>
            <a:endParaRPr lang="en-US" sz="2000" u="sng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8660" y="3861175"/>
            <a:ext cx="2026196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채용 시장 규모의 성장</a:t>
            </a:r>
            <a:endParaRPr lang="en-US" sz="1400" dirty="0">
              <a:solidFill>
                <a:schemeClr val="accent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86607" y="2435635"/>
            <a:ext cx="4187371" cy="9575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0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채용 시장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9766" y="5676890"/>
            <a:ext cx="339794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</a:t>
            </a:r>
            <a:r>
              <a:rPr lang="ko-KR" alt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</a:t>
            </a:r>
            <a:r>
              <a:rPr lang="en-US" altLang="ko-KR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소프트웨어정책연구소</a:t>
            </a:r>
            <a:r>
              <a:rPr lang="en-US" altLang="ko-KR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단위</a:t>
            </a:r>
            <a:r>
              <a:rPr lang="en-US" altLang="ko-KR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</a:t>
            </a:r>
            <a:r>
              <a:rPr lang="en-US" altLang="ko-KR" sz="10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336695" y="312576"/>
            <a:ext cx="665198" cy="4945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14072" y="1432353"/>
            <a:ext cx="3507275" cy="3508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 ~ 2022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필요인력 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1086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18" name="Oval 17"/>
          <p:cNvSpPr/>
          <p:nvPr/>
        </p:nvSpPr>
        <p:spPr>
          <a:xfrm>
            <a:off x="7211323" y="2205523"/>
            <a:ext cx="2676940" cy="2676940"/>
          </a:xfrm>
          <a:prstGeom prst="ellipse">
            <a:avLst/>
          </a:prstGeom>
          <a:solidFill>
            <a:srgbClr val="FF9500">
              <a:alpha val="2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804275" y="4382636"/>
            <a:ext cx="416560" cy="416560"/>
          </a:xfrm>
          <a:prstGeom prst="ellipse">
            <a:avLst/>
          </a:prstGeom>
          <a:solidFill>
            <a:srgbClr val="FF95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450055" y="1655065"/>
            <a:ext cx="1100917" cy="110091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4371" y="3189636"/>
            <a:ext cx="2047740" cy="70788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0" rIns="0" rtlCol="0">
            <a:spAutoFit/>
          </a:bodyPr>
          <a:lstStyle/>
          <a:p>
            <a:r>
              <a:rPr lang="en-US" sz="40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charset="0"/>
              </a:rPr>
              <a:t>Devfolio</a:t>
            </a:r>
            <a:endParaRPr 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07" y="2910355"/>
            <a:ext cx="4603902" cy="126644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928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11" name="타원 10"/>
          <p:cNvSpPr/>
          <p:nvPr/>
        </p:nvSpPr>
        <p:spPr>
          <a:xfrm>
            <a:off x="11287493" y="239618"/>
            <a:ext cx="720437" cy="676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6607" y="2010763"/>
            <a:ext cx="4187371" cy="95752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 Developer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1311" y="4170767"/>
            <a:ext cx="3495379" cy="8679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Devfolio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</a:t>
            </a:r>
            <a:r>
              <a:rPr lang="en-US" altLang="ko-KR" sz="1400" dirty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친화적인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tool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Code Input,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스택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icon, IT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Frame 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등의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Editor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tool</a:t>
            </a:r>
            <a:r>
              <a:rPr lang="ko-KR" altLang="en-US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제공합니다</a:t>
            </a:r>
            <a:r>
              <a:rPr lang="en-US" altLang="ko-KR" sz="1400" dirty="0" smtClean="0">
                <a:solidFill>
                  <a:schemeClr val="tx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4802" y="3681913"/>
            <a:ext cx="217097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dirty="0" smtClean="0">
                <a:solidFill>
                  <a:srgbClr val="FF95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Code Input, Icons, Frame</a:t>
            </a:r>
            <a:endParaRPr lang="en-US" sz="1400" dirty="0">
              <a:solidFill>
                <a:srgbClr val="FF95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34707" y="1610750"/>
            <a:ext cx="5909668" cy="3312942"/>
            <a:chOff x="5134707" y="1610750"/>
            <a:chExt cx="5909668" cy="331294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707" y="1610750"/>
              <a:ext cx="5909668" cy="331294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1219" t="11212" r="24158" b="1544"/>
            <a:stretch/>
          </p:blipFill>
          <p:spPr>
            <a:xfrm>
              <a:off x="5364171" y="2643396"/>
              <a:ext cx="2560321" cy="152737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8650" y="2766051"/>
              <a:ext cx="2975725" cy="915862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5134707" y="1610750"/>
              <a:ext cx="993531" cy="481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532" y="1681661"/>
              <a:ext cx="852967" cy="234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3246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vi Powerpoint Template">
  <a:themeElements>
    <a:clrScheme name="Ravi Colors">
      <a:dk1>
        <a:srgbClr val="000000"/>
      </a:dk1>
      <a:lt1>
        <a:srgbClr val="FFFFFF"/>
      </a:lt1>
      <a:dk2>
        <a:srgbClr val="000000"/>
      </a:dk2>
      <a:lt2>
        <a:srgbClr val="FEFCFF"/>
      </a:lt2>
      <a:accent1>
        <a:srgbClr val="FEDF62"/>
      </a:accent1>
      <a:accent2>
        <a:srgbClr val="FFC900"/>
      </a:accent2>
      <a:accent3>
        <a:srgbClr val="F77803"/>
      </a:accent3>
      <a:accent4>
        <a:srgbClr val="CE004E"/>
      </a:accent4>
      <a:accent5>
        <a:srgbClr val="4F003F"/>
      </a:accent5>
      <a:accent6>
        <a:srgbClr val="809600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</TotalTime>
  <Words>364</Words>
  <Application>Microsoft Office PowerPoint</Application>
  <PresentationFormat>와이드스크린</PresentationFormat>
  <Paragraphs>97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Montserrat-Bold</vt:lpstr>
      <vt:lpstr>Open Sans</vt:lpstr>
      <vt:lpstr>나눔스퀘어 Bold</vt:lpstr>
      <vt:lpstr>나눔스퀘어 ExtraBold</vt:lpstr>
      <vt:lpstr>나눔스퀘어_ac ExtraBold</vt:lpstr>
      <vt:lpstr>Arial</vt:lpstr>
      <vt:lpstr>Calibri</vt:lpstr>
      <vt:lpstr>Ravi Powerpoint Template</vt:lpstr>
      <vt:lpstr>PowerPoint 프레젠테이션</vt:lpstr>
      <vt:lpstr>PowerPoint 프레젠테이션</vt:lpstr>
      <vt:lpstr>PowerPoint 프레젠테이션</vt:lpstr>
      <vt:lpstr>Devfolio Persona</vt:lpstr>
      <vt:lpstr>PowerPoint 프레젠테이션</vt:lpstr>
      <vt:lpstr>PowerPoint 프레젠테이션</vt:lpstr>
      <vt:lpstr>PowerPoint 프레젠테이션</vt:lpstr>
      <vt:lpstr>PowerPoint 프레젠테이션</vt:lpstr>
      <vt:lpstr>For Developer</vt:lpstr>
      <vt:lpstr>Interactive portfolio</vt:lpstr>
      <vt:lpstr>Export</vt:lpstr>
      <vt:lpstr>Multi Page</vt:lpstr>
      <vt:lpstr>Templates</vt:lpstr>
      <vt:lpstr>PowerPoint 프레젠테이션</vt:lpstr>
      <vt:lpstr>Tech stack</vt:lpstr>
      <vt:lpstr>PowerPoint 프레젠테이션</vt:lpstr>
      <vt:lpstr>Milestone</vt:lpstr>
      <vt:lpstr>PowerPoint 프레젠테이션</vt:lpstr>
      <vt:lpstr>궁금한 것 물어보세요.</vt:lpstr>
    </vt:vector>
  </TitlesOfParts>
  <Manager/>
  <Company>ShapeShift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Ravi PowerPoint Presentation</dc:title>
  <dc:subject/>
  <dc:creator>ShapeSlide</dc:creator>
  <cp:keywords/>
  <dc:description/>
  <cp:lastModifiedBy>multicampus</cp:lastModifiedBy>
  <cp:revision>165</cp:revision>
  <cp:lastPrinted>2017-06-12T04:25:23Z</cp:lastPrinted>
  <dcterms:created xsi:type="dcterms:W3CDTF">2017-06-04T03:43:17Z</dcterms:created>
  <dcterms:modified xsi:type="dcterms:W3CDTF">2021-04-23T02:25:01Z</dcterms:modified>
  <cp:category/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